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iMQWRu/6Xjg2Qo6bAY8nspY8sG4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iona Korotejeva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>
      <p:cViewPr varScale="1">
        <p:scale>
          <a:sx n="103" d="100"/>
          <a:sy n="103" d="100"/>
        </p:scale>
        <p:origin x="89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6-11T11:30:02.546" idx="1">
    <p:pos x="10" y="10"/>
    <p:text>Not sure if we need this slide?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DFpOvO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6-11T11:30:40.594" idx="2">
    <p:pos x="10" y="10"/>
    <p:text>Too much text?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DFpOvOo"/>
      </p:ext>
    </p:extLst>
  </p:cm>
</p:cmLst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1" name="Google Shape;8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6" name="Google Shape;126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venir"/>
              <a:buNone/>
            </a:pPr>
            <a:r>
              <a:rPr lang="en-US" b="1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rPr>
              <a:t>Key takeaway point: It’s a simple adaptable platform- easy to use and it’s easy to configure. Across the Uk we have over 97% of carrier integrations rolled out!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45" name="Google Shape;14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0" name="Google Shape;16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88" name="Google Shape;18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8" name="Google Shape;23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67" name="Google Shape;26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9" name="Google Shape;27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jp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3" Type="http://schemas.openxmlformats.org/officeDocument/2006/relationships/image" Target="../media/image4.png"/><Relationship Id="rId7" Type="http://schemas.openxmlformats.org/officeDocument/2006/relationships/image" Target="../media/image27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Relationship Id="rId14" Type="http://schemas.openxmlformats.org/officeDocument/2006/relationships/comments" Target="../comments/commen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jp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3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" descr="shutterstock_513792328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1F2A4E">
              <a:alpha val="7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0" y="2248517"/>
            <a:ext cx="12192000" cy="1564151"/>
          </a:xfrm>
          <a:prstGeom prst="rect">
            <a:avLst/>
          </a:prstGeom>
          <a:solidFill>
            <a:srgbClr val="1F2A4E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333122" y="6358233"/>
            <a:ext cx="7525757" cy="50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Confidential and in Confidence. Copyright Scurri Web Services Ltd 2019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87" name="Google Shape;87;p1"/>
          <p:cNvGrpSpPr/>
          <p:nvPr/>
        </p:nvGrpSpPr>
        <p:grpSpPr>
          <a:xfrm>
            <a:off x="712679" y="2576380"/>
            <a:ext cx="5840097" cy="986937"/>
            <a:chOff x="964855" y="2555546"/>
            <a:chExt cx="8071451" cy="1364019"/>
          </a:xfrm>
        </p:grpSpPr>
        <p:pic>
          <p:nvPicPr>
            <p:cNvPr id="88" name="Google Shape;88;p1" descr="Scurri new green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64855" y="2642777"/>
              <a:ext cx="4081844" cy="10228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9" name="Google Shape;89;p1"/>
            <p:cNvGrpSpPr/>
            <p:nvPr/>
          </p:nvGrpSpPr>
          <p:grpSpPr>
            <a:xfrm>
              <a:off x="5523832" y="2555546"/>
              <a:ext cx="3512474" cy="1364019"/>
              <a:chOff x="10272008" y="-129221"/>
              <a:chExt cx="4397121" cy="1707562"/>
            </a:xfrm>
          </p:grpSpPr>
          <p:sp>
            <p:nvSpPr>
              <p:cNvPr id="90" name="Google Shape;90;p1"/>
              <p:cNvSpPr txBox="1"/>
              <p:nvPr/>
            </p:nvSpPr>
            <p:spPr>
              <a:xfrm>
                <a:off x="10639880" y="-129221"/>
                <a:ext cx="4029249" cy="17075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sp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en-US" sz="3200" b="0" i="0" u="none" strike="noStrike" cap="none">
                    <a:solidFill>
                      <a:srgbClr val="25D366"/>
                    </a:solidFill>
                    <a:latin typeface="Avenir"/>
                    <a:ea typeface="Avenir"/>
                    <a:cs typeface="Avenir"/>
                    <a:sym typeface="Avenir"/>
                  </a:rPr>
                  <a:t>Connecting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lang="en-US" sz="3200" b="0" i="0" u="none" strike="noStrike" cap="none">
                    <a:solidFill>
                      <a:srgbClr val="25D366"/>
                    </a:solidFill>
                    <a:latin typeface="Avenir"/>
                    <a:ea typeface="Avenir"/>
                    <a:cs typeface="Avenir"/>
                    <a:sym typeface="Avenir"/>
                  </a:rPr>
                  <a:t>Commerce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91" name="Google Shape;91;p1"/>
              <p:cNvCxnSpPr/>
              <p:nvPr/>
            </p:nvCxnSpPr>
            <p:spPr>
              <a:xfrm rot="10800000">
                <a:off x="10272008" y="-18329"/>
                <a:ext cx="0" cy="1374211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2F2F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sp>
        <p:nvSpPr>
          <p:cNvPr id="92" name="Google Shape;92;p1"/>
          <p:cNvSpPr/>
          <p:nvPr/>
        </p:nvSpPr>
        <p:spPr>
          <a:xfrm>
            <a:off x="8032376" y="2248517"/>
            <a:ext cx="4159624" cy="15641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20653" y="2379336"/>
            <a:ext cx="4188230" cy="1401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2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101" name="Google Shape;101;p2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2" name="Google Shape;102;p2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3" name="Google Shape;103;p2"/>
          <p:cNvSpPr txBox="1"/>
          <p:nvPr/>
        </p:nvSpPr>
        <p:spPr>
          <a:xfrm>
            <a:off x="483802" y="386080"/>
            <a:ext cx="182614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Agenda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 rot="5400000">
            <a:off x="509664" y="1656751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855402" y="1764185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Overview of </a:t>
            </a:r>
            <a:r>
              <a:rPr lang="en-US" sz="2800" b="1" i="0" u="none" strike="noStrike" cap="none" dirty="0" err="1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Scurri</a:t>
            </a:r>
            <a:endParaRPr sz="2800" b="1" i="0" u="none" strike="noStrike" cap="none" dirty="0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771649" y="1764185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7" name="Google Shape;107;p2"/>
          <p:cNvSpPr/>
          <p:nvPr/>
        </p:nvSpPr>
        <p:spPr>
          <a:xfrm rot="5400000">
            <a:off x="509664" y="3182408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1855402" y="3289842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About 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771649" y="3289842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2"/>
          <p:cNvSpPr/>
          <p:nvPr/>
        </p:nvSpPr>
        <p:spPr>
          <a:xfrm rot="5400000">
            <a:off x="509664" y="4708065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1855402" y="4815499"/>
            <a:ext cx="3800331" cy="1349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Transitioning to a Career in Technology – case study</a:t>
            </a:r>
            <a:endParaRPr sz="28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71649" y="4815499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3" name="Google Shape;113;p2"/>
          <p:cNvSpPr/>
          <p:nvPr/>
        </p:nvSpPr>
        <p:spPr>
          <a:xfrm rot="5400000">
            <a:off x="6013242" y="1656751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7358980" y="1764185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6275227" y="1764185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6" name="Google Shape;116;p2"/>
          <p:cNvSpPr/>
          <p:nvPr/>
        </p:nvSpPr>
        <p:spPr>
          <a:xfrm rot="5400000">
            <a:off x="6013242" y="3182408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7358980" y="3289842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6275227" y="3289842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9" name="Google Shape;119;p2"/>
          <p:cNvSpPr/>
          <p:nvPr/>
        </p:nvSpPr>
        <p:spPr>
          <a:xfrm rot="5400000">
            <a:off x="6013242" y="4708065"/>
            <a:ext cx="1199999" cy="1034483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7284918" y="4815499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6275227" y="4815499"/>
            <a:ext cx="676028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2" name="Google Shape;12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6313" y="1152202"/>
            <a:ext cx="3402998" cy="2198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group of people posing for a picture&#10;&#10;Description automatically generated">
            <a:extLst>
              <a:ext uri="{FF2B5EF4-FFF2-40B4-BE49-F238E27FC236}">
                <a16:creationId xmlns:a16="http://schemas.microsoft.com/office/drawing/2014/main" id="{FFD99C33-C652-E54F-87CF-30C26F3F53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0524" y="3455894"/>
            <a:ext cx="5119628" cy="32898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21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130" name="Google Shape;130;p21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" name="Google Shape;131;p21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32" name="Google Shape;132;p21"/>
          <p:cNvSpPr txBox="1"/>
          <p:nvPr/>
        </p:nvSpPr>
        <p:spPr>
          <a:xfrm>
            <a:off x="483802" y="386080"/>
            <a:ext cx="223468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About us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1855402" y="4815499"/>
            <a:ext cx="3800331" cy="1349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7358980" y="1764185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7358980" y="3289842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7284918" y="4815499"/>
            <a:ext cx="3800331" cy="81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37" name="Google Shape;137;p21" descr="A group of people posing for the camera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733" y="1129166"/>
            <a:ext cx="5384303" cy="3589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 descr="A group of people in a room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59392" y="1126338"/>
            <a:ext cx="3467840" cy="277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 descr="A group of people sitting at a table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55733" y="4021504"/>
            <a:ext cx="4550948" cy="2674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 descr="A group of people in a room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 b="27649"/>
          <a:stretch/>
        </p:blipFill>
        <p:spPr>
          <a:xfrm>
            <a:off x="1644104" y="4808547"/>
            <a:ext cx="3891728" cy="187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 descr="A person standing in front of a building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 b="16404"/>
          <a:stretch/>
        </p:blipFill>
        <p:spPr>
          <a:xfrm>
            <a:off x="9243231" y="1138695"/>
            <a:ext cx="2098524" cy="277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660C8948-3A0E-8D4B-AED0-057A94425DA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r="12846"/>
          <a:stretch/>
        </p:blipFill>
        <p:spPr>
          <a:xfrm>
            <a:off x="10305538" y="4033862"/>
            <a:ext cx="1739729" cy="26627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1F2A4E">
              <a:alpha val="78039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3"/>
          <p:cNvSpPr/>
          <p:nvPr/>
        </p:nvSpPr>
        <p:spPr>
          <a:xfrm>
            <a:off x="814018" y="2034153"/>
            <a:ext cx="9879059" cy="225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Scurri connects and optimises your online ordering, shipping and delivery.</a:t>
            </a:r>
            <a:endParaRPr sz="3600" b="1" i="0" u="none" strike="noStrike" cap="none">
              <a:solidFill>
                <a:srgbClr val="25D366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It’s a dynamic platform &amp; API designed</a:t>
            </a:r>
            <a:b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to be </a:t>
            </a:r>
            <a:r>
              <a:rPr lang="en-US" sz="36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simple</a:t>
            </a:r>
            <a: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36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effective</a:t>
            </a:r>
            <a: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&amp; </a:t>
            </a:r>
            <a:r>
              <a:rPr lang="en-US" sz="36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adaptable</a:t>
            </a:r>
            <a:b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3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to your needs.</a:t>
            </a:r>
            <a:endParaRPr sz="3600" b="0" i="0" u="none" strike="noStrike" cap="none">
              <a:solidFill>
                <a:srgbClr val="4EBE9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50" name="Google Shape;150;p3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151" name="Google Shape;151;p3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2" name="Google Shape;152;p3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chemeClr val="lt1">
                  <a:alpha val="31372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3" name="Google Shape;153;p3"/>
          <p:cNvGrpSpPr/>
          <p:nvPr/>
        </p:nvGrpSpPr>
        <p:grpSpPr>
          <a:xfrm rot="10800000">
            <a:off x="10972800" y="394281"/>
            <a:ext cx="1219200" cy="6155877"/>
            <a:chOff x="6652514" y="295045"/>
            <a:chExt cx="601040" cy="3034718"/>
          </a:xfrm>
        </p:grpSpPr>
        <p:sp>
          <p:nvSpPr>
            <p:cNvPr id="154" name="Google Shape;154;p3"/>
            <p:cNvSpPr/>
            <p:nvPr/>
          </p:nvSpPr>
          <p:spPr>
            <a:xfrm>
              <a:off x="6652514" y="1920284"/>
              <a:ext cx="601040" cy="1409479"/>
            </a:xfrm>
            <a:custGeom>
              <a:avLst/>
              <a:gdLst/>
              <a:ahLst/>
              <a:cxnLst/>
              <a:rect l="l" t="t" r="r" b="b"/>
              <a:pathLst>
                <a:path w="601040" h="1409479" extrusionOk="0">
                  <a:moveTo>
                    <a:pt x="1" y="0"/>
                  </a:moveTo>
                  <a:lnTo>
                    <a:pt x="601040" y="329189"/>
                  </a:lnTo>
                  <a:lnTo>
                    <a:pt x="601040" y="1080290"/>
                  </a:lnTo>
                  <a:lnTo>
                    <a:pt x="1" y="1409479"/>
                  </a:lnTo>
                  <a:lnTo>
                    <a:pt x="0" y="1409479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6652514" y="295045"/>
              <a:ext cx="601040" cy="1409479"/>
            </a:xfrm>
            <a:custGeom>
              <a:avLst/>
              <a:gdLst/>
              <a:ahLst/>
              <a:cxnLst/>
              <a:rect l="l" t="t" r="r" b="b"/>
              <a:pathLst>
                <a:path w="601040" h="1409479" extrusionOk="0">
                  <a:moveTo>
                    <a:pt x="1" y="0"/>
                  </a:moveTo>
                  <a:lnTo>
                    <a:pt x="601040" y="329189"/>
                  </a:lnTo>
                  <a:lnTo>
                    <a:pt x="601040" y="1080290"/>
                  </a:lnTo>
                  <a:lnTo>
                    <a:pt x="1" y="1409479"/>
                  </a:lnTo>
                  <a:lnTo>
                    <a:pt x="0" y="1409479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6" name="Google Shape;15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85084" y="510750"/>
            <a:ext cx="1308030" cy="323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/>
          <p:nvPr/>
        </p:nvSpPr>
        <p:spPr>
          <a:xfrm>
            <a:off x="0" y="11952"/>
            <a:ext cx="12192000" cy="1224000"/>
          </a:xfrm>
          <a:prstGeom prst="rect">
            <a:avLst/>
          </a:prstGeom>
          <a:gradFill>
            <a:gsLst>
              <a:gs pos="0">
                <a:srgbClr val="D7DAE0">
                  <a:alpha val="0"/>
                </a:srgbClr>
              </a:gs>
              <a:gs pos="100000">
                <a:srgbClr val="D7DAE0">
                  <a:alpha val="3137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"/>
          <p:cNvSpPr/>
          <p:nvPr/>
        </p:nvSpPr>
        <p:spPr>
          <a:xfrm>
            <a:off x="4529667" y="1235952"/>
            <a:ext cx="7662333" cy="5622048"/>
          </a:xfrm>
          <a:prstGeom prst="rect">
            <a:avLst/>
          </a:prstGeom>
          <a:solidFill>
            <a:srgbClr val="1F2A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4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166" name="Google Shape;166;p4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7" name="Google Shape;167;p4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68" name="Google Shape;168;p4"/>
          <p:cNvSpPr txBox="1"/>
          <p:nvPr/>
        </p:nvSpPr>
        <p:spPr>
          <a:xfrm>
            <a:off x="483802" y="386080"/>
            <a:ext cx="7279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Connecting Commerce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/>
          <p:nvPr/>
        </p:nvSpPr>
        <p:spPr>
          <a:xfrm rot="5400000">
            <a:off x="5432968" y="1924695"/>
            <a:ext cx="1756919" cy="1514586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1F2A4E">
                  <a:alpha val="0"/>
                </a:srgbClr>
              </a:gs>
              <a:gs pos="100000">
                <a:srgbClr val="151B33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"/>
          <p:cNvSpPr/>
          <p:nvPr/>
        </p:nvSpPr>
        <p:spPr>
          <a:xfrm rot="5400000">
            <a:off x="7577857" y="1924695"/>
            <a:ext cx="1756919" cy="1514586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1F2A4E">
                  <a:alpha val="0"/>
                </a:srgbClr>
              </a:gs>
              <a:gs pos="100000">
                <a:srgbClr val="151B33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4"/>
          <p:cNvSpPr/>
          <p:nvPr/>
        </p:nvSpPr>
        <p:spPr>
          <a:xfrm rot="5400000">
            <a:off x="9856965" y="1924695"/>
            <a:ext cx="1756919" cy="1514586"/>
          </a:xfrm>
          <a:prstGeom prst="hexagon">
            <a:avLst>
              <a:gd name="adj" fmla="val 30080"/>
              <a:gd name="vf" fmla="val 115470"/>
            </a:avLst>
          </a:prstGeom>
          <a:gradFill>
            <a:gsLst>
              <a:gs pos="0">
                <a:srgbClr val="1F2A4E">
                  <a:alpha val="0"/>
                </a:srgbClr>
              </a:gs>
              <a:gs pos="100000">
                <a:srgbClr val="151B33">
                  <a:alpha val="4627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4"/>
          <p:cNvSpPr/>
          <p:nvPr/>
        </p:nvSpPr>
        <p:spPr>
          <a:xfrm>
            <a:off x="5235222" y="3885401"/>
            <a:ext cx="2152410" cy="305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91425" bIns="936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D366"/>
              </a:buClr>
              <a:buSzPts val="3600"/>
              <a:buFont typeface="Avenir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€1.76Bn</a:t>
            </a:r>
            <a:endParaRPr sz="24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venir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The GMV</a:t>
            </a:r>
            <a:b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that Scurri</a:t>
            </a:r>
            <a:endParaRPr sz="22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venir"/>
              <a:buNone/>
            </a:pPr>
            <a: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Facilitated</a:t>
            </a:r>
            <a:b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2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last year</a:t>
            </a:r>
            <a:endParaRPr sz="22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9525000" y="3885401"/>
            <a:ext cx="2420850" cy="305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91425" bIns="936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93%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Coverage of</a:t>
            </a:r>
            <a:b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the UK courier market </a:t>
            </a:r>
            <a:b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(by Volume)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4"/>
          <p:cNvSpPr/>
          <p:nvPr/>
        </p:nvSpPr>
        <p:spPr>
          <a:xfrm>
            <a:off x="7257187" y="3885401"/>
            <a:ext cx="2398258" cy="305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91425" bIns="936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247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The number</a:t>
            </a:r>
            <a:b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2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of countries which Scurri ships to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"/>
          <p:cNvSpPr/>
          <p:nvPr/>
        </p:nvSpPr>
        <p:spPr>
          <a:xfrm>
            <a:off x="483802" y="1747084"/>
            <a:ext cx="3852334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Dedicated to connecting you to your customers</a:t>
            </a:r>
            <a:endParaRPr sz="28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76" name="Google Shape;17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760" y="3516478"/>
            <a:ext cx="1100470" cy="411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68550" y="4485473"/>
            <a:ext cx="1310360" cy="355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4"/>
          <p:cNvPicPr preferRelativeResize="0"/>
          <p:nvPr/>
        </p:nvPicPr>
        <p:blipFill rotWithShape="1">
          <a:blip r:embed="rId6">
            <a:alphaModFix/>
          </a:blip>
          <a:srcRect t="21592" b="35099"/>
          <a:stretch/>
        </p:blipFill>
        <p:spPr>
          <a:xfrm>
            <a:off x="2317341" y="5566447"/>
            <a:ext cx="1641000" cy="4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4" descr="003-internet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73892" y="2199564"/>
            <a:ext cx="964849" cy="96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4" descr="002-box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780760" y="2151321"/>
            <a:ext cx="1061334" cy="1061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4" descr="001-delivery-man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253000" y="2199564"/>
            <a:ext cx="964849" cy="96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" descr="A close up of a sign&#10;&#10;Description automatically generated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509751" y="3189884"/>
            <a:ext cx="1088807" cy="960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83802" y="4423660"/>
            <a:ext cx="1701729" cy="748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4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483198" y="5431269"/>
            <a:ext cx="1641000" cy="830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5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192" name="Google Shape;192;p5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3" name="Google Shape;193;p5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94" name="Google Shape;194;p5"/>
          <p:cNvSpPr txBox="1"/>
          <p:nvPr/>
        </p:nvSpPr>
        <p:spPr>
          <a:xfrm>
            <a:off x="483802" y="386080"/>
            <a:ext cx="7279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How Scurri works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5" descr="001-delivery-truck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82328" y="1145858"/>
            <a:ext cx="724905" cy="724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5" descr="002-bo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22690" y="3717295"/>
            <a:ext cx="599095" cy="599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5" descr="003-commerce-and-shopping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299182" y="3717295"/>
            <a:ext cx="599095" cy="599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5" descr="004-setup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318546" y="3618145"/>
            <a:ext cx="797395" cy="797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5" descr="001-delivery-truck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82328" y="1943707"/>
            <a:ext cx="724905" cy="724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5" descr="001-delivery-truck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82328" y="2741557"/>
            <a:ext cx="724905" cy="724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5" descr="001-delivery-truck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2820" y="1941313"/>
            <a:ext cx="724905" cy="724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5" descr="005-address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277071" y="5555651"/>
            <a:ext cx="659005" cy="659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5" descr="007-laptop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931689" y="3531975"/>
            <a:ext cx="877135" cy="877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5" descr="009-warehous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618050" y="3654389"/>
            <a:ext cx="724906" cy="724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5" descr="user (8)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00687" y="3654390"/>
            <a:ext cx="724905" cy="72490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5"/>
          <p:cNvSpPr txBox="1"/>
          <p:nvPr/>
        </p:nvSpPr>
        <p:spPr>
          <a:xfrm>
            <a:off x="1667193" y="4650181"/>
            <a:ext cx="1453614" cy="890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Order 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Management 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System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5"/>
          <p:cNvSpPr txBox="1"/>
          <p:nvPr/>
        </p:nvSpPr>
        <p:spPr>
          <a:xfrm>
            <a:off x="4209190" y="4650181"/>
            <a:ext cx="1453614" cy="890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Warehouse 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Management 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System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8" name="Google Shape;208;p5"/>
          <p:cNvSpPr txBox="1"/>
          <p:nvPr/>
        </p:nvSpPr>
        <p:spPr>
          <a:xfrm>
            <a:off x="664442" y="4650181"/>
            <a:ext cx="96838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Shopper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5"/>
          <p:cNvSpPr txBox="1"/>
          <p:nvPr/>
        </p:nvSpPr>
        <p:spPr>
          <a:xfrm>
            <a:off x="3457583" y="4650181"/>
            <a:ext cx="519320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API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5"/>
          <p:cNvSpPr txBox="1"/>
          <p:nvPr/>
        </p:nvSpPr>
        <p:spPr>
          <a:xfrm>
            <a:off x="5966580" y="4650181"/>
            <a:ext cx="519320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API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11" name="Google Shape;211;p5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140996" y="3729850"/>
            <a:ext cx="1607155" cy="573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5" descr="004-setup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845063" y="3618145"/>
            <a:ext cx="797395" cy="7973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5"/>
          <p:cNvCxnSpPr/>
          <p:nvPr/>
        </p:nvCxnSpPr>
        <p:spPr>
          <a:xfrm>
            <a:off x="1484460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14" name="Google Shape;214;p5"/>
          <p:cNvCxnSpPr/>
          <p:nvPr/>
        </p:nvCxnSpPr>
        <p:spPr>
          <a:xfrm>
            <a:off x="2972213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15" name="Google Shape;215;p5"/>
          <p:cNvCxnSpPr/>
          <p:nvPr/>
        </p:nvCxnSpPr>
        <p:spPr>
          <a:xfrm>
            <a:off x="4235473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16" name="Google Shape;216;p5"/>
          <p:cNvCxnSpPr/>
          <p:nvPr/>
        </p:nvCxnSpPr>
        <p:spPr>
          <a:xfrm>
            <a:off x="5498732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17" name="Google Shape;217;p5"/>
          <p:cNvCxnSpPr/>
          <p:nvPr/>
        </p:nvCxnSpPr>
        <p:spPr>
          <a:xfrm>
            <a:off x="6855792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18" name="Google Shape;218;p5"/>
          <p:cNvCxnSpPr/>
          <p:nvPr/>
        </p:nvCxnSpPr>
        <p:spPr>
          <a:xfrm rot="10800000">
            <a:off x="7981111" y="2707096"/>
            <a:ext cx="0" cy="99228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pic>
        <p:nvPicPr>
          <p:cNvPr id="219" name="Google Shape;219;p5" descr="strategy (1)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668569" y="2035136"/>
            <a:ext cx="528128" cy="528128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"/>
          <p:cNvSpPr txBox="1"/>
          <p:nvPr/>
        </p:nvSpPr>
        <p:spPr>
          <a:xfrm>
            <a:off x="5481769" y="1283015"/>
            <a:ext cx="105541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Carrier 1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1" name="Google Shape;221;p5"/>
          <p:cNvSpPr txBox="1"/>
          <p:nvPr/>
        </p:nvSpPr>
        <p:spPr>
          <a:xfrm>
            <a:off x="5481769" y="2080864"/>
            <a:ext cx="105541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Carrier 2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2" name="Google Shape;222;p5"/>
          <p:cNvSpPr txBox="1"/>
          <p:nvPr/>
        </p:nvSpPr>
        <p:spPr>
          <a:xfrm>
            <a:off x="5481769" y="2878714"/>
            <a:ext cx="105541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Carrier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3" name="Google Shape;223;p5"/>
          <p:cNvCxnSpPr/>
          <p:nvPr/>
        </p:nvCxnSpPr>
        <p:spPr>
          <a:xfrm>
            <a:off x="8359911" y="2303766"/>
            <a:ext cx="1887654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24" name="Google Shape;224;p5"/>
          <p:cNvSpPr txBox="1"/>
          <p:nvPr/>
        </p:nvSpPr>
        <p:spPr>
          <a:xfrm>
            <a:off x="10247565" y="1619003"/>
            <a:ext cx="105541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Carrier 2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25" name="Google Shape;225;p5"/>
          <p:cNvCxnSpPr/>
          <p:nvPr/>
        </p:nvCxnSpPr>
        <p:spPr>
          <a:xfrm>
            <a:off x="8851066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26" name="Google Shape;226;p5"/>
          <p:cNvCxnSpPr/>
          <p:nvPr/>
        </p:nvCxnSpPr>
        <p:spPr>
          <a:xfrm>
            <a:off x="10040859" y="4016842"/>
            <a:ext cx="226801" cy="0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27" name="Google Shape;227;p5"/>
          <p:cNvCxnSpPr/>
          <p:nvPr/>
        </p:nvCxnSpPr>
        <p:spPr>
          <a:xfrm rot="10800000">
            <a:off x="10775273" y="2707096"/>
            <a:ext cx="0" cy="827322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28" name="Google Shape;228;p5"/>
          <p:cNvSpPr txBox="1"/>
          <p:nvPr/>
        </p:nvSpPr>
        <p:spPr>
          <a:xfrm>
            <a:off x="8795151" y="4348867"/>
            <a:ext cx="160715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Barcode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Label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5"/>
          <p:cNvSpPr/>
          <p:nvPr/>
        </p:nvSpPr>
        <p:spPr>
          <a:xfrm>
            <a:off x="10130828" y="2308634"/>
            <a:ext cx="1493822" cy="3684760"/>
          </a:xfrm>
          <a:custGeom>
            <a:avLst/>
            <a:gdLst/>
            <a:ahLst/>
            <a:cxnLst/>
            <a:rect l="l" t="t" r="r" b="b"/>
            <a:pathLst>
              <a:path w="1493822" h="3684760" extrusionOk="0">
                <a:moveTo>
                  <a:pt x="1131683" y="0"/>
                </a:moveTo>
                <a:lnTo>
                  <a:pt x="1493822" y="0"/>
                </a:lnTo>
                <a:lnTo>
                  <a:pt x="1493822" y="3684760"/>
                </a:lnTo>
                <a:lnTo>
                  <a:pt x="1394233" y="3684760"/>
                </a:lnTo>
                <a:lnTo>
                  <a:pt x="0" y="3684760"/>
                </a:lnTo>
              </a:path>
            </a:pathLst>
          </a:cu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0" name="Google Shape;230;p5"/>
          <p:cNvCxnSpPr/>
          <p:nvPr/>
        </p:nvCxnSpPr>
        <p:spPr>
          <a:xfrm>
            <a:off x="9598728" y="5019643"/>
            <a:ext cx="0" cy="346275"/>
          </a:xfrm>
          <a:prstGeom prst="straightConnector1">
            <a:avLst/>
          </a:pr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31" name="Google Shape;231;p5"/>
          <p:cNvSpPr/>
          <p:nvPr/>
        </p:nvSpPr>
        <p:spPr>
          <a:xfrm>
            <a:off x="1068309" y="5133315"/>
            <a:ext cx="8039477" cy="860079"/>
          </a:xfrm>
          <a:custGeom>
            <a:avLst/>
            <a:gdLst/>
            <a:ahLst/>
            <a:cxnLst/>
            <a:rect l="l" t="t" r="r" b="b"/>
            <a:pathLst>
              <a:path w="8039477" h="860079" extrusionOk="0">
                <a:moveTo>
                  <a:pt x="8039477" y="860079"/>
                </a:moveTo>
                <a:lnTo>
                  <a:pt x="0" y="860079"/>
                </a:lnTo>
                <a:lnTo>
                  <a:pt x="0" y="778598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rgbClr val="25D366"/>
            </a:solidFill>
            <a:prstDash val="solid"/>
            <a:miter lim="800000"/>
            <a:headEnd type="none" w="sm" len="sm"/>
            <a:tailEnd type="stealth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8044822" y="4973341"/>
            <a:ext cx="160715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Barcode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Label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10009694" y="4348867"/>
            <a:ext cx="160715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Parcel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5"/>
          <p:cNvSpPr txBox="1"/>
          <p:nvPr/>
        </p:nvSpPr>
        <p:spPr>
          <a:xfrm>
            <a:off x="7491713" y="1395537"/>
            <a:ext cx="1055415" cy="37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600"/>
              <a:buFont typeface="Avenir"/>
              <a:buNone/>
            </a:pPr>
            <a:r>
              <a:rPr lang="en-US" sz="16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Rules engine</a:t>
            </a:r>
            <a:endParaRPr sz="24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6"/>
          <p:cNvSpPr txBox="1"/>
          <p:nvPr/>
        </p:nvSpPr>
        <p:spPr>
          <a:xfrm>
            <a:off x="483802" y="386080"/>
            <a:ext cx="7279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About 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"/>
          <p:cNvSpPr/>
          <p:nvPr/>
        </p:nvSpPr>
        <p:spPr>
          <a:xfrm>
            <a:off x="924122" y="2346872"/>
            <a:ext cx="3015683" cy="778477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25D3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924122" y="3383897"/>
            <a:ext cx="3015683" cy="778477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25D3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924122" y="4420924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Discovery 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924122" y="5457947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Solution Presentation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6"/>
          <p:cNvSpPr/>
          <p:nvPr/>
        </p:nvSpPr>
        <p:spPr>
          <a:xfrm>
            <a:off x="924122" y="1451360"/>
            <a:ext cx="3015683" cy="778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6" name="Google Shape;246;p6"/>
          <p:cNvSpPr/>
          <p:nvPr/>
        </p:nvSpPr>
        <p:spPr>
          <a:xfrm rot="10800000">
            <a:off x="2331484" y="3211688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7" name="Google Shape;247;p6"/>
          <p:cNvSpPr/>
          <p:nvPr/>
        </p:nvSpPr>
        <p:spPr>
          <a:xfrm rot="10800000">
            <a:off x="2331484" y="4248714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8" name="Google Shape;248;p6"/>
          <p:cNvSpPr/>
          <p:nvPr/>
        </p:nvSpPr>
        <p:spPr>
          <a:xfrm rot="10800000">
            <a:off x="2331485" y="5285741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6"/>
          <p:cNvSpPr/>
          <p:nvPr/>
        </p:nvSpPr>
        <p:spPr>
          <a:xfrm>
            <a:off x="5032376" y="5295403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Make Connection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6"/>
          <p:cNvSpPr/>
          <p:nvPr/>
        </p:nvSpPr>
        <p:spPr>
          <a:xfrm>
            <a:off x="5032376" y="4399891"/>
            <a:ext cx="3015683" cy="778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Scurri Steps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6"/>
          <p:cNvSpPr/>
          <p:nvPr/>
        </p:nvSpPr>
        <p:spPr>
          <a:xfrm rot="10800000">
            <a:off x="6439738" y="6160219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5032375" y="3383897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Possible Solution emerging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5032375" y="4420924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Understand the  “Problem”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5032375" y="5457947"/>
            <a:ext cx="3015683" cy="778477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Exact Solution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6"/>
          <p:cNvSpPr/>
          <p:nvPr/>
        </p:nvSpPr>
        <p:spPr>
          <a:xfrm rot="10800000">
            <a:off x="6439738" y="3211688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6"/>
          <p:cNvSpPr/>
          <p:nvPr/>
        </p:nvSpPr>
        <p:spPr>
          <a:xfrm rot="10800000">
            <a:off x="6439738" y="4248714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6"/>
          <p:cNvSpPr/>
          <p:nvPr/>
        </p:nvSpPr>
        <p:spPr>
          <a:xfrm rot="10800000">
            <a:off x="6439739" y="5285741"/>
            <a:ext cx="200961" cy="85873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8" name="Google Shape;25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6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260" name="Google Shape;260;p6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1" name="Google Shape;261;p6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62" name="Google Shape;262;p6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95263" y="1486385"/>
            <a:ext cx="7843563" cy="5229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6" descr="A person standing posing for the camera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8094" y="1588768"/>
            <a:ext cx="3836100" cy="5269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85084" y="510749"/>
            <a:ext cx="1308031" cy="3216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0" name="Google Shape;270;p7"/>
          <p:cNvGrpSpPr/>
          <p:nvPr/>
        </p:nvGrpSpPr>
        <p:grpSpPr>
          <a:xfrm>
            <a:off x="10693092" y="506488"/>
            <a:ext cx="1203001" cy="446789"/>
            <a:chOff x="10509107" y="389116"/>
            <a:chExt cx="1505986" cy="559317"/>
          </a:xfrm>
        </p:grpSpPr>
        <p:sp>
          <p:nvSpPr>
            <p:cNvPr id="271" name="Google Shape;271;p7"/>
            <p:cNvSpPr txBox="1"/>
            <p:nvPr/>
          </p:nvSpPr>
          <p:spPr>
            <a:xfrm>
              <a:off x="10611986" y="389116"/>
              <a:ext cx="1403107" cy="5593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Connecting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25D366"/>
                  </a:solidFill>
                  <a:latin typeface="Avenir"/>
                  <a:ea typeface="Avenir"/>
                  <a:cs typeface="Avenir"/>
                  <a:sym typeface="Avenir"/>
                </a:rPr>
                <a:t>Commerce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2" name="Google Shape;272;p7"/>
            <p:cNvCxnSpPr/>
            <p:nvPr/>
          </p:nvCxnSpPr>
          <p:spPr>
            <a:xfrm rot="10800000">
              <a:off x="10509107" y="403836"/>
              <a:ext cx="0" cy="468000"/>
            </a:xfrm>
            <a:prstGeom prst="straightConnector1">
              <a:avLst/>
            </a:prstGeom>
            <a:noFill/>
            <a:ln w="19050" cap="flat" cmpd="sng">
              <a:solidFill>
                <a:srgbClr val="F2F2F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73" name="Google Shape;273;p7"/>
          <p:cNvSpPr txBox="1"/>
          <p:nvPr/>
        </p:nvSpPr>
        <p:spPr>
          <a:xfrm>
            <a:off x="483802" y="386080"/>
            <a:ext cx="7279599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25D366"/>
                </a:solidFill>
                <a:latin typeface="Avenir"/>
                <a:ea typeface="Avenir"/>
                <a:cs typeface="Avenir"/>
                <a:sym typeface="Avenir"/>
              </a:rPr>
              <a:t>Case study: Alan Holmes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Technical Support Engineer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4" name="Google Shape;274;p7"/>
          <p:cNvSpPr txBox="1"/>
          <p:nvPr/>
        </p:nvSpPr>
        <p:spPr>
          <a:xfrm>
            <a:off x="4109819" y="2592393"/>
            <a:ext cx="8180700" cy="31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2400"/>
              <a:buFont typeface="Avenir"/>
              <a:buChar char="•"/>
            </a:pPr>
            <a:r>
              <a:rPr lang="en-US" sz="240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The biggest challenge is retraining correctly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400"/>
              <a:buFont typeface="Avenir"/>
              <a:buNone/>
            </a:pPr>
            <a:endParaRPr sz="240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2400"/>
              <a:buFont typeface="Avenir"/>
              <a:buChar char="•"/>
            </a:pPr>
            <a:r>
              <a:rPr lang="en-US" sz="240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Environment had changed a lot while Alan was studying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1400"/>
              <a:buFont typeface="Avenir"/>
              <a:buNone/>
            </a:pPr>
            <a:endParaRPr sz="2400" i="0" u="none" strike="noStrike" cap="none">
              <a:solidFill>
                <a:srgbClr val="1F2A4E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A4E"/>
              </a:buClr>
              <a:buSzPts val="2400"/>
              <a:buFont typeface="Avenir"/>
              <a:buChar char="•"/>
            </a:pPr>
            <a:r>
              <a:rPr lang="en-US" sz="2400" i="0" u="none" strike="noStrike" cap="none">
                <a:solidFill>
                  <a:srgbClr val="1F2A4E"/>
                </a:solidFill>
                <a:latin typeface="Avenir"/>
                <a:ea typeface="Avenir"/>
                <a:cs typeface="Avenir"/>
                <a:sym typeface="Avenir"/>
              </a:rPr>
              <a:t>In tech the interview process is rigorous and different from most interviews</a:t>
            </a:r>
            <a:endParaRPr sz="240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5" name="Google Shape;27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634420"/>
            <a:ext cx="3632886" cy="5223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8" descr="shutterstock_513792328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8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1F2A4E">
              <a:alpha val="7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8"/>
          <p:cNvSpPr/>
          <p:nvPr/>
        </p:nvSpPr>
        <p:spPr>
          <a:xfrm>
            <a:off x="2333122" y="6358233"/>
            <a:ext cx="7525757" cy="50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Confidential and in Confidence. Copyright Scurri Web Services Ltd 2019</a:t>
            </a: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84" name="Google Shape;284;p8"/>
          <p:cNvGrpSpPr/>
          <p:nvPr/>
        </p:nvGrpSpPr>
        <p:grpSpPr>
          <a:xfrm>
            <a:off x="2784181" y="1090917"/>
            <a:ext cx="6623639" cy="1098762"/>
            <a:chOff x="964855" y="2575477"/>
            <a:chExt cx="7982395" cy="1324160"/>
          </a:xfrm>
        </p:grpSpPr>
        <p:pic>
          <p:nvPicPr>
            <p:cNvPr id="285" name="Google Shape;285;p8" descr="Scurri new green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64855" y="2642777"/>
              <a:ext cx="4081844" cy="10228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86" name="Google Shape;286;p8"/>
            <p:cNvGrpSpPr/>
            <p:nvPr/>
          </p:nvGrpSpPr>
          <p:grpSpPr>
            <a:xfrm>
              <a:off x="5523833" y="2575477"/>
              <a:ext cx="3423417" cy="1324160"/>
              <a:chOff x="10272008" y="-104271"/>
              <a:chExt cx="4285634" cy="1657664"/>
            </a:xfrm>
          </p:grpSpPr>
          <p:sp>
            <p:nvSpPr>
              <p:cNvPr id="287" name="Google Shape;287;p8"/>
              <p:cNvSpPr txBox="1"/>
              <p:nvPr/>
            </p:nvSpPr>
            <p:spPr>
              <a:xfrm>
                <a:off x="10639880" y="-104271"/>
                <a:ext cx="3917762" cy="1657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sp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rPr lang="en-US" sz="3600" b="0" i="0" u="none" strike="noStrike" cap="none">
                    <a:solidFill>
                      <a:srgbClr val="25D366"/>
                    </a:solidFill>
                    <a:latin typeface="Avenir"/>
                    <a:ea typeface="Avenir"/>
                    <a:cs typeface="Avenir"/>
                    <a:sym typeface="Avenir"/>
                  </a:rPr>
                  <a:t>Connecting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rPr lang="en-US" sz="3600" b="0" i="0" u="none" strike="noStrike" cap="none">
                    <a:solidFill>
                      <a:srgbClr val="25D366"/>
                    </a:solidFill>
                    <a:latin typeface="Avenir"/>
                    <a:ea typeface="Avenir"/>
                    <a:cs typeface="Avenir"/>
                    <a:sym typeface="Avenir"/>
                  </a:rPr>
                  <a:t>Commerce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88" name="Google Shape;288;p8"/>
              <p:cNvCxnSpPr/>
              <p:nvPr/>
            </p:nvCxnSpPr>
            <p:spPr>
              <a:xfrm rot="10800000">
                <a:off x="10272008" y="-18329"/>
                <a:ext cx="0" cy="1374211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2F2F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289" name="Google Shape;289;p8"/>
          <p:cNvGrpSpPr/>
          <p:nvPr/>
        </p:nvGrpSpPr>
        <p:grpSpPr>
          <a:xfrm rot="10800000">
            <a:off x="10972800" y="394281"/>
            <a:ext cx="1219200" cy="6155877"/>
            <a:chOff x="6652514" y="295045"/>
            <a:chExt cx="601040" cy="3034718"/>
          </a:xfrm>
        </p:grpSpPr>
        <p:sp>
          <p:nvSpPr>
            <p:cNvPr id="290" name="Google Shape;290;p8"/>
            <p:cNvSpPr/>
            <p:nvPr/>
          </p:nvSpPr>
          <p:spPr>
            <a:xfrm>
              <a:off x="6652514" y="1920284"/>
              <a:ext cx="601040" cy="1409479"/>
            </a:xfrm>
            <a:custGeom>
              <a:avLst/>
              <a:gdLst/>
              <a:ahLst/>
              <a:cxnLst/>
              <a:rect l="l" t="t" r="r" b="b"/>
              <a:pathLst>
                <a:path w="601040" h="1409479" extrusionOk="0">
                  <a:moveTo>
                    <a:pt x="1" y="0"/>
                  </a:moveTo>
                  <a:lnTo>
                    <a:pt x="601040" y="329189"/>
                  </a:lnTo>
                  <a:lnTo>
                    <a:pt x="601040" y="1080290"/>
                  </a:lnTo>
                  <a:lnTo>
                    <a:pt x="1" y="1409479"/>
                  </a:lnTo>
                  <a:lnTo>
                    <a:pt x="0" y="1409479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6652514" y="295045"/>
              <a:ext cx="601040" cy="1409479"/>
            </a:xfrm>
            <a:custGeom>
              <a:avLst/>
              <a:gdLst/>
              <a:ahLst/>
              <a:cxnLst/>
              <a:rect l="l" t="t" r="r" b="b"/>
              <a:pathLst>
                <a:path w="601040" h="1409479" extrusionOk="0">
                  <a:moveTo>
                    <a:pt x="1" y="0"/>
                  </a:moveTo>
                  <a:lnTo>
                    <a:pt x="601040" y="329189"/>
                  </a:lnTo>
                  <a:lnTo>
                    <a:pt x="601040" y="1080290"/>
                  </a:lnTo>
                  <a:lnTo>
                    <a:pt x="1" y="1409479"/>
                  </a:lnTo>
                  <a:lnTo>
                    <a:pt x="0" y="1409479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p8"/>
          <p:cNvSpPr/>
          <p:nvPr/>
        </p:nvSpPr>
        <p:spPr>
          <a:xfrm>
            <a:off x="3333449" y="3202075"/>
            <a:ext cx="5525102" cy="1864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F2A4E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221</Words>
  <Application>Microsoft Macintosh PowerPoint</Application>
  <PresentationFormat>Widescreen</PresentationFormat>
  <Paragraphs>88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Aliona Korotejeva</cp:lastModifiedBy>
  <cp:revision>2</cp:revision>
  <dcterms:created xsi:type="dcterms:W3CDTF">2019-03-25T11:21:52Z</dcterms:created>
  <dcterms:modified xsi:type="dcterms:W3CDTF">2019-06-13T15:01:15Z</dcterms:modified>
</cp:coreProperties>
</file>